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4" r:id="rId1"/>
  </p:sldMasterIdLst>
  <p:notesMasterIdLst>
    <p:notesMasterId r:id="rId12"/>
  </p:notesMasterIdLst>
  <p:sldIdLst>
    <p:sldId id="256" r:id="rId2"/>
    <p:sldId id="295" r:id="rId3"/>
    <p:sldId id="319" r:id="rId4"/>
    <p:sldId id="297" r:id="rId5"/>
    <p:sldId id="301" r:id="rId6"/>
    <p:sldId id="302" r:id="rId7"/>
    <p:sldId id="304" r:id="rId8"/>
    <p:sldId id="307" r:id="rId9"/>
    <p:sldId id="308" r:id="rId10"/>
    <p:sldId id="309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8CCCF4"/>
    <a:srgbClr val="76A5E4"/>
    <a:srgbClr val="EBF2FB"/>
    <a:srgbClr val="FF8181"/>
    <a:srgbClr val="FFC9C9"/>
    <a:srgbClr val="88F8F5"/>
    <a:srgbClr val="007FC3"/>
    <a:srgbClr val="FDF8E7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1410-2F81-48C8-AFEE-D7ED5DF33F98}" type="datetimeFigureOut">
              <a:rPr lang="ru-RU" smtClean="0"/>
              <a:pPr/>
              <a:t>07.07.2018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788E-A025-4081-9D18-624084B51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4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788E-A025-4081-9D18-624084B513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299B77-85B5-4965-A55B-18F616B9A9D8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178-8494-4E9B-9D80-BC741FC86511}" type="datetime1">
              <a:rPr lang="ru-RU" smtClean="0"/>
              <a:t>07.07.2018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0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93F9-F425-4DA3-A2A1-F25268B3706F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00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F0B-B589-4E41-BF7A-58B4BE1E5433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9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6C78-492E-40AC-AA72-ACFD7C1C3C4C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9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5486-6FB6-40F5-9F05-822CE33B81E2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4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2BD9-D69C-429A-9F7A-E9686427DA39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9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091-6775-4129-A90C-F717E0B583D9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0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3105-6C36-48A6-B847-6440F4AE8F20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3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3394-8B7B-4336-B278-046B647AB1DF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5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C6E7-E59A-431B-9419-65C988BD3E72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37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DAEB-2DAE-44F4-A0C0-FAC99B551AF6}" type="datetime1">
              <a:rPr lang="ru-RU" smtClean="0"/>
              <a:t>07.07.2018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1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A4EA-B742-4D89-8F75-0993E3A5171A}" type="datetime1">
              <a:rPr lang="ru-RU" smtClean="0"/>
              <a:t>07.07.2018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59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F21D-CB79-42AA-8033-9EE6D5EBD7A2}" type="datetime1">
              <a:rPr lang="ru-RU" smtClean="0"/>
              <a:t>07.07.2018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6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090A-7BFA-49E6-B19F-1EAEF1DF7D7F}" type="datetime1">
              <a:rPr lang="ru-RU" smtClean="0"/>
              <a:t>07.07.2018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8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46F-2522-4B57-A8FF-FC0FA6B8348D}" type="datetime1">
              <a:rPr lang="ru-RU" smtClean="0"/>
              <a:t>07.07.2018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4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699D-0AB0-4B79-AD68-979170AEAA43}" type="datetime1">
              <a:rPr lang="ru-RU" smtClean="0"/>
              <a:t>07.07.2018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6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E926C2-A9BD-4A46-BA8B-826737DEA639}" type="datetime1">
              <a:rPr lang="ru-RU" smtClean="0"/>
              <a:t>07.07.2018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8C6C57-E733-40C8-813A-8860F4D360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877" y="1191896"/>
            <a:ext cx="106362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ПРИМЕРЫ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некорректно подготовленных 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правовых актов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94" y="3965198"/>
            <a:ext cx="1746092" cy="2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9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23" y="4226009"/>
            <a:ext cx="3308755" cy="18793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47628" y="668979"/>
            <a:ext cx="4496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МЫ ВЕРИМ,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3276" y="1764265"/>
            <a:ext cx="1002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</a:rPr>
              <a:t>что </a:t>
            </a:r>
            <a:r>
              <a:rPr lang="ru-RU" sz="3600" b="1">
                <a:solidFill>
                  <a:srgbClr val="7030A0"/>
                </a:solidFill>
              </a:rPr>
              <a:t>СОВМЕСТНЫМИ</a:t>
            </a:r>
            <a:r>
              <a:rPr lang="ru-RU" sz="3600">
                <a:solidFill>
                  <a:srgbClr val="7030A0"/>
                </a:solidFill>
              </a:rPr>
              <a:t> усилиями мы добьемся корректного оформления правовых актов</a:t>
            </a:r>
            <a:br>
              <a:rPr lang="ru-RU" sz="3600">
                <a:solidFill>
                  <a:srgbClr val="7030A0"/>
                </a:solidFill>
              </a:rPr>
            </a:br>
            <a:r>
              <a:rPr lang="ru-RU" sz="3600">
                <a:solidFill>
                  <a:srgbClr val="7030A0"/>
                </a:solidFill>
              </a:rPr>
              <a:t>для дальнейшего их размещения на Национальном правовом Интернет-портале Республики Беларусь!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3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4226606" y="2041536"/>
            <a:ext cx="6782866" cy="1677184"/>
            <a:chOff x="4053838" y="1453988"/>
            <a:chExt cx="6955634" cy="171990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838" y="1453988"/>
              <a:ext cx="6955634" cy="1719904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6146800" y="2285896"/>
              <a:ext cx="2954867" cy="887996"/>
            </a:xfrm>
            <a:prstGeom prst="ellipse">
              <a:avLst/>
            </a:prstGeom>
            <a:noFill/>
            <a:ln w="19050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28335" y="5111034"/>
            <a:ext cx="6850889" cy="1423315"/>
            <a:chOff x="4053837" y="4966630"/>
            <a:chExt cx="7025387" cy="145956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837" y="4966630"/>
              <a:ext cx="7025387" cy="1459568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5825067" y="5413166"/>
              <a:ext cx="4546600" cy="1013032"/>
            </a:xfrm>
            <a:prstGeom prst="ellipse">
              <a:avLst/>
            </a:prstGeom>
            <a:noFill/>
            <a:ln w="19050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27499" y="3903676"/>
            <a:ext cx="6817948" cy="1067147"/>
            <a:chOff x="4053837" y="3518484"/>
            <a:chExt cx="6991609" cy="109432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837" y="3518484"/>
              <a:ext cx="6991609" cy="1085860"/>
            </a:xfrm>
            <a:prstGeom prst="rect">
              <a:avLst/>
            </a:prstGeom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791199" y="3767667"/>
              <a:ext cx="1676400" cy="845145"/>
            </a:xfrm>
            <a:prstGeom prst="roundRect">
              <a:avLst/>
            </a:prstGeom>
            <a:noFill/>
            <a:ln w="19050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7501467" y="3759199"/>
              <a:ext cx="1028700" cy="845145"/>
            </a:xfrm>
            <a:prstGeom prst="roundRect">
              <a:avLst/>
            </a:prstGeom>
            <a:noFill/>
            <a:ln w="19050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8593667" y="3761518"/>
              <a:ext cx="990600" cy="845145"/>
            </a:xfrm>
            <a:prstGeom prst="roundRect">
              <a:avLst/>
            </a:prstGeom>
            <a:noFill/>
            <a:ln w="19050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347019" y="302520"/>
            <a:ext cx="9625781" cy="1007087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1"/>
                </a:solidFill>
              </a:rPr>
              <a:t>Согласно Требованиям по оформлению правовых актов ф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ормулы должны быть  подготовлены с использованием редактора формул </a:t>
            </a:r>
            <a:r>
              <a:rPr lang="en-US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Microsoft Equation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или </a:t>
            </a:r>
            <a:r>
              <a:rPr lang="en-US" sz="2000" b="1" spc="-1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Math Type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Каждая из них должна представлять собой </a:t>
            </a:r>
            <a:r>
              <a:rPr lang="ru-RU" sz="2000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единый объект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Прямая со стрелкой 28"/>
          <p:cNvCxnSpPr>
            <a:stCxn id="34" idx="6"/>
          </p:cNvCxnSpPr>
          <p:nvPr/>
        </p:nvCxnSpPr>
        <p:spPr>
          <a:xfrm>
            <a:off x="2700867" y="5767236"/>
            <a:ext cx="3075993" cy="273783"/>
          </a:xfrm>
          <a:prstGeom prst="straightConnector1">
            <a:avLst/>
          </a:prstGeom>
          <a:ln w="19050">
            <a:solidFill>
              <a:srgbClr val="007F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080171" y="2921263"/>
            <a:ext cx="2998896" cy="307539"/>
          </a:xfrm>
          <a:prstGeom prst="straightConnector1">
            <a:avLst/>
          </a:prstGeom>
          <a:ln w="19050">
            <a:solidFill>
              <a:srgbClr val="007F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302001" y="4374672"/>
            <a:ext cx="2425698" cy="154718"/>
          </a:xfrm>
          <a:prstGeom prst="straightConnector1">
            <a:avLst/>
          </a:prstGeom>
          <a:ln w="19050">
            <a:solidFill>
              <a:srgbClr val="007F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ьная выноска 31"/>
          <p:cNvSpPr/>
          <p:nvPr/>
        </p:nvSpPr>
        <p:spPr>
          <a:xfrm>
            <a:off x="809068" y="2600225"/>
            <a:ext cx="2271103" cy="881924"/>
          </a:xfrm>
          <a:prstGeom prst="wedgeEllipseCallout">
            <a:avLst/>
          </a:prstGeom>
          <a:noFill/>
          <a:ln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картинкой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3" name="Овальная выноска 32"/>
          <p:cNvSpPr/>
          <p:nvPr/>
        </p:nvSpPr>
        <p:spPr>
          <a:xfrm>
            <a:off x="1051565" y="4014153"/>
            <a:ext cx="2267368" cy="751661"/>
          </a:xfrm>
          <a:prstGeom prst="wedgeEllipseCallout">
            <a:avLst/>
          </a:prstGeom>
          <a:noFill/>
          <a:ln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по частям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533400" y="5384797"/>
            <a:ext cx="2167467" cy="764878"/>
          </a:xfrm>
          <a:prstGeom prst="wedgeEllipseCallout">
            <a:avLst/>
          </a:prstGeom>
          <a:noFill/>
          <a:ln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таблицей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35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118" y="467104"/>
            <a:ext cx="678447" cy="677917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611611" y="1427615"/>
            <a:ext cx="693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Примеры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неверного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оформления формул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37" y="1458076"/>
            <a:ext cx="1471756" cy="147175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57935" y="6254949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0681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5161" y="442549"/>
            <a:ext cx="372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+mj-lt"/>
              </a:rPr>
              <a:t>То, что видите вы</a:t>
            </a:r>
            <a:endParaRPr lang="ru-RU" sz="2400" b="1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8793" y="442549"/>
            <a:ext cx="406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+mj-lt"/>
              </a:rPr>
              <a:t>То, что видим </a:t>
            </a:r>
            <a:r>
              <a:rPr lang="ru-RU" sz="2400" b="1">
                <a:latin typeface="+mj-lt"/>
              </a:rPr>
              <a:t>м</a:t>
            </a:r>
            <a:r>
              <a:rPr lang="ru-RU" sz="2400" b="1" smtClean="0">
                <a:latin typeface="+mj-lt"/>
              </a:rPr>
              <a:t>ы</a:t>
            </a:r>
            <a:endParaRPr lang="ru-RU" sz="2400" b="1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0" y="914400"/>
            <a:ext cx="4144541" cy="58423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7" y="371254"/>
            <a:ext cx="1114006" cy="1114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3" y="902994"/>
            <a:ext cx="4086730" cy="57410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449" y="312576"/>
            <a:ext cx="1172684" cy="11726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442202" y="1439332"/>
            <a:ext cx="3824261" cy="3005667"/>
          </a:xfrm>
          <a:prstGeom prst="roundRect">
            <a:avLst/>
          </a:prstGeom>
          <a:noFill/>
          <a:ln w="1905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4969698" y="974007"/>
            <a:ext cx="2183874" cy="1802598"/>
          </a:xfrm>
          <a:prstGeom prst="wedgeEllipseCallou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Каждая таблица должна быть оформлена </a:t>
            </a:r>
            <a:r>
              <a:rPr lang="ru-RU" sz="2000" b="1" u="sng" dirty="0" smtClean="0">
                <a:solidFill>
                  <a:schemeClr val="tx1"/>
                </a:solidFill>
              </a:rPr>
              <a:t>отдельно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612" y="60338"/>
            <a:ext cx="365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Таблицы в документе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34" y="3099209"/>
            <a:ext cx="1725133" cy="172513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44649" y="6248400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8509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9001" y="1041403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Подпись до форматирования</a:t>
            </a:r>
            <a:endParaRPr lang="ru-RU" sz="2000"/>
          </a:p>
        </p:txBody>
      </p:sp>
      <p:sp>
        <p:nvSpPr>
          <p:cNvPr id="8" name="TextBox 7"/>
          <p:cNvSpPr txBox="1"/>
          <p:nvPr/>
        </p:nvSpPr>
        <p:spPr>
          <a:xfrm>
            <a:off x="8398934" y="2926065"/>
            <a:ext cx="368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Подпись после форматирования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679720" y="5086286"/>
            <a:ext cx="298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Подпись после обработки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99" y="3310468"/>
            <a:ext cx="999067" cy="9990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196" y="1416199"/>
            <a:ext cx="1064074" cy="1064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" y="902941"/>
            <a:ext cx="7047832" cy="1145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" y="2706776"/>
            <a:ext cx="7086530" cy="15604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" y="5010096"/>
            <a:ext cx="7083484" cy="149230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7018867" y="1717316"/>
            <a:ext cx="313266" cy="263887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01193" y="1052132"/>
            <a:ext cx="313266" cy="728134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4702" y="1659470"/>
            <a:ext cx="1144098" cy="321734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067" y="6087537"/>
            <a:ext cx="7047832" cy="296333"/>
          </a:xfrm>
          <a:prstGeom prst="roundRect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3738509" y="4325242"/>
            <a:ext cx="482600" cy="679516"/>
          </a:xfrm>
          <a:prstGeom prst="downArrow">
            <a:avLst/>
          </a:prstGeom>
          <a:solidFill>
            <a:srgbClr val="007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23933" y="269885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Подписи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8069" y="984687"/>
            <a:ext cx="313266" cy="321734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36582" y="5857566"/>
            <a:ext cx="313266" cy="321734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1436" y="5086286"/>
            <a:ext cx="313266" cy="321734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6200000">
            <a:off x="-1252126" y="2494329"/>
            <a:ext cx="4269331" cy="1558045"/>
          </a:xfrm>
          <a:prstGeom prst="arc">
            <a:avLst>
              <a:gd name="adj1" fmla="val 11524881"/>
              <a:gd name="adj2" fmla="val 21140016"/>
            </a:avLst>
          </a:prstGeom>
          <a:ln w="28575">
            <a:solidFill>
              <a:srgbClr val="E6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5400000" flipH="1">
            <a:off x="4742914" y="3268166"/>
            <a:ext cx="4523619" cy="1466339"/>
          </a:xfrm>
          <a:prstGeom prst="arc">
            <a:avLst>
              <a:gd name="adj1" fmla="val 11524881"/>
              <a:gd name="adj2" fmla="val 21140016"/>
            </a:avLst>
          </a:prstGeom>
          <a:ln w="28575">
            <a:solidFill>
              <a:srgbClr val="E6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738509" y="2048931"/>
            <a:ext cx="482600" cy="679516"/>
          </a:xfrm>
          <a:prstGeom prst="downArrow">
            <a:avLst/>
          </a:prstGeom>
          <a:solidFill>
            <a:srgbClr val="007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32025" y="989183"/>
            <a:ext cx="313266" cy="728134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135" y="5441808"/>
            <a:ext cx="943135" cy="89559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52887" y="6263264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5057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031" y="5860646"/>
            <a:ext cx="4596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О внесении изменений и дополнений в постановление Национального статистического комитета Республики Беларусь от 16 июня 2015 г. № 46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813859"/>
            <a:ext cx="6214533" cy="5785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5506" y="255183"/>
            <a:ext cx="75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То, что видите вы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4" y="1766024"/>
            <a:ext cx="1736788" cy="294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0945" y="1331652"/>
            <a:ext cx="30251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b="1" dirty="0"/>
              <a:t>к</a:t>
            </a:r>
            <a:r>
              <a:rPr lang="ru-RU" sz="2800" b="1" dirty="0" smtClean="0"/>
              <a:t>авычки;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800" b="1" dirty="0" smtClean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b="1" dirty="0" smtClean="0"/>
              <a:t>подпись;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800" b="1" dirty="0" smtClean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800" b="1" dirty="0" smtClean="0"/>
              <a:t>оформление внесения изменений </a:t>
            </a:r>
            <a:br>
              <a:rPr lang="ru-RU" sz="2800" b="1" dirty="0" smtClean="0"/>
            </a:br>
            <a:r>
              <a:rPr lang="ru-RU" sz="2800" b="1" dirty="0" smtClean="0"/>
              <a:t>и дополнений!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3031" y="711872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/>
              <a:t>Обращаем внимание на:</a:t>
            </a:r>
            <a:endParaRPr lang="ru-RU" sz="2800" b="1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00" y="585001"/>
            <a:ext cx="1426964" cy="84349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252887" y="6262244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1701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3850" y="225425"/>
            <a:ext cx="958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То, что видим мы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58533" y="755683"/>
            <a:ext cx="6386869" cy="5949917"/>
            <a:chOff x="4851400" y="763122"/>
            <a:chExt cx="6386869" cy="594991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400" y="763122"/>
              <a:ext cx="6265333" cy="5949917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5503333" y="1786467"/>
              <a:ext cx="533400" cy="3894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9508067" y="4072467"/>
              <a:ext cx="533400" cy="3894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8881533" y="2252134"/>
              <a:ext cx="533400" cy="1650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347959" y="5386783"/>
              <a:ext cx="5890310" cy="11293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вальная выноска 14"/>
          <p:cNvSpPr/>
          <p:nvPr/>
        </p:nvSpPr>
        <p:spPr>
          <a:xfrm flipH="1">
            <a:off x="847904" y="1983114"/>
            <a:ext cx="2123611" cy="1343702"/>
          </a:xfrm>
          <a:prstGeom prst="wedgeEllipseCallout">
            <a:avLst/>
          </a:prstGeom>
          <a:noFill/>
          <a:ln w="19050"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Кавычки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вне таблицы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950865" y="4542068"/>
            <a:ext cx="1955947" cy="896549"/>
          </a:xfrm>
          <a:prstGeom prst="wedgeEllipseCallout">
            <a:avLst/>
          </a:prstGeom>
          <a:noFill/>
          <a:ln w="19050"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Лишние столбцы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9045402" y="3133078"/>
            <a:ext cx="2817340" cy="2253366"/>
          </a:xfrm>
          <a:prstGeom prst="wedgeEllipseCallout">
            <a:avLst/>
          </a:prstGeom>
          <a:noFill/>
          <a:ln w="19050"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Несколько единиц информации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одной ячейке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90" y="1147356"/>
            <a:ext cx="2178179" cy="1263344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252887" y="6259174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310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67" y="749625"/>
            <a:ext cx="8415866" cy="5951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1440" y="216059"/>
            <a:ext cx="752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То, что видите вы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5" y="329512"/>
            <a:ext cx="2456477" cy="145205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52887" y="6257323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6520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2298" y="225425"/>
            <a:ext cx="274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То, что видим мы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1" y="728663"/>
            <a:ext cx="8426745" cy="5976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468" y="3623375"/>
            <a:ext cx="1813424" cy="3073758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flipH="1">
            <a:off x="164755" y="793452"/>
            <a:ext cx="2522352" cy="2822228"/>
          </a:xfrm>
          <a:prstGeom prst="wedgeEllipseCallout">
            <a:avLst/>
          </a:prstGeom>
          <a:noFill/>
          <a:ln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Название раздела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(текстовая информация) не должно </a:t>
            </a:r>
            <a:r>
              <a:rPr lang="ru-RU" sz="2000" b="1" dirty="0">
                <a:solidFill>
                  <a:srgbClr val="FF0000"/>
                </a:solidFill>
              </a:rPr>
              <a:t>быть </a:t>
            </a:r>
            <a:r>
              <a:rPr lang="ru-RU" sz="2000" b="1" dirty="0" smtClean="0">
                <a:solidFill>
                  <a:srgbClr val="FF0000"/>
                </a:solidFill>
              </a:rPr>
              <a:t>помещено 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 таблицу!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0" y="119063"/>
            <a:ext cx="1219200" cy="12192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52887" y="6257322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5548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rgbClr val="EBF2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7" y="169662"/>
            <a:ext cx="4642274" cy="6535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340" y="1187583"/>
            <a:ext cx="4113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Правильно </a:t>
            </a:r>
            <a:br>
              <a:rPr lang="ru-RU" sz="4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подготовленный </a:t>
            </a:r>
            <a:br>
              <a:rPr lang="ru-RU" sz="4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документ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60533" y="3276599"/>
            <a:ext cx="5166600" cy="2006601"/>
          </a:xfrm>
          <a:prstGeom prst="wedgeEllipseCallout">
            <a:avLst/>
          </a:prstGeom>
          <a:noFill/>
          <a:ln w="19050"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В результате форматирования и верстки разделы помещаются 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один за другим</a:t>
            </a: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2411241" y="5375559"/>
            <a:ext cx="3854405" cy="1201492"/>
          </a:xfrm>
          <a:prstGeom prst="wedgeEllipseCallout">
            <a:avLst/>
          </a:prstGeom>
          <a:noFill/>
          <a:ln w="19050">
            <a:solidFill>
              <a:srgbClr val="007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err="1" smtClean="0">
                <a:solidFill>
                  <a:schemeClr val="tx1"/>
                </a:solidFill>
              </a:rPr>
              <a:t>Внетабличный</a:t>
            </a:r>
            <a:r>
              <a:rPr lang="ru-RU" sz="2400" smtClean="0">
                <a:solidFill>
                  <a:schemeClr val="tx1"/>
                </a:solidFill>
              </a:rPr>
              <a:t> текст размещается </a:t>
            </a:r>
            <a:r>
              <a:rPr lang="ru-RU" sz="2400" b="1" smtClean="0">
                <a:solidFill>
                  <a:schemeClr val="tx1"/>
                </a:solidFill>
              </a:rPr>
              <a:t>вне </a:t>
            </a:r>
            <a:r>
              <a:rPr lang="ru-RU" sz="2400" smtClean="0">
                <a:solidFill>
                  <a:schemeClr val="tx1"/>
                </a:solidFill>
              </a:rPr>
              <a:t>таблицы!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16" y="247134"/>
            <a:ext cx="2214465" cy="210284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52887" y="6264699"/>
            <a:ext cx="542697" cy="279400"/>
          </a:xfrm>
        </p:spPr>
        <p:txBody>
          <a:bodyPr/>
          <a:lstStyle/>
          <a:p>
            <a:fld id="{248C6C57-E733-40C8-813A-8860F4D36036}" type="slidenum">
              <a:rPr lang="ru-RU" sz="1400" b="1" smtClean="0"/>
              <a:pPr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0840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2883</TotalTime>
  <Words>175</Words>
  <Application>Microsoft Office PowerPoint</Application>
  <PresentationFormat>Широкоэкранный</PresentationFormat>
  <Paragraphs>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Babel</dc:creator>
  <cp:lastModifiedBy>Сазончик Ольга Владимировна</cp:lastModifiedBy>
  <cp:revision>273</cp:revision>
  <cp:lastPrinted>2016-09-28T07:37:12Z</cp:lastPrinted>
  <dcterms:created xsi:type="dcterms:W3CDTF">2016-05-30T08:56:30Z</dcterms:created>
  <dcterms:modified xsi:type="dcterms:W3CDTF">2018-07-07T12:41:44Z</dcterms:modified>
</cp:coreProperties>
</file>